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6"/>
  </p:notes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  <p:sldId id="270" r:id="rId16"/>
    <p:sldId id="272" r:id="rId17"/>
    <p:sldId id="273" r:id="rId18"/>
    <p:sldId id="285" r:id="rId19"/>
    <p:sldId id="284" r:id="rId20"/>
    <p:sldId id="283" r:id="rId21"/>
    <p:sldId id="277" r:id="rId22"/>
    <p:sldId id="278" r:id="rId23"/>
    <p:sldId id="286" r:id="rId24"/>
    <p:sldId id="282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R4Z2qlw1O4ISnTOrHOoskpaRf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edio 2 - Énfasis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Estilo medio 3 - Énfasis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Estilo claro 2 - Acento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FABFCF23-3B69-468F-B69F-88F6DE6A72F2}" styleName="Estilo medio 1 - Énfasis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5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400" b="0" i="0" u="none" strike="noStrike" cap="none"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2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body" idx="2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2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2"/>
          <p:cNvSpPr txBox="1">
            <a:spLocks noGrp="1"/>
          </p:cNvSpPr>
          <p:nvPr>
            <p:ph type="body" idx="4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3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3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3"/>
          <p:cNvSpPr txBox="1">
            <a:spLocks noGrp="1"/>
          </p:cNvSpPr>
          <p:nvPr>
            <p:ph type="body" idx="2"/>
          </p:nvPr>
        </p:nvSpPr>
        <p:spPr>
          <a:xfrm>
            <a:off x="259020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3"/>
          <p:cNvSpPr txBox="1">
            <a:spLocks noGrp="1"/>
          </p:cNvSpPr>
          <p:nvPr>
            <p:ph type="body" idx="3"/>
          </p:nvPr>
        </p:nvSpPr>
        <p:spPr>
          <a:xfrm>
            <a:off x="4342320" y="182556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3"/>
          <p:cNvSpPr txBox="1">
            <a:spLocks noGrp="1"/>
          </p:cNvSpPr>
          <p:nvPr>
            <p:ph type="body" idx="4"/>
          </p:nvPr>
        </p:nvSpPr>
        <p:spPr>
          <a:xfrm>
            <a:off x="83808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3"/>
          <p:cNvSpPr txBox="1">
            <a:spLocks noGrp="1"/>
          </p:cNvSpPr>
          <p:nvPr>
            <p:ph type="body" idx="5"/>
          </p:nvPr>
        </p:nvSpPr>
        <p:spPr>
          <a:xfrm>
            <a:off x="259020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3"/>
          <p:cNvSpPr txBox="1">
            <a:spLocks noGrp="1"/>
          </p:cNvSpPr>
          <p:nvPr>
            <p:ph type="body" idx="6"/>
          </p:nvPr>
        </p:nvSpPr>
        <p:spPr>
          <a:xfrm>
            <a:off x="4342320" y="4098240"/>
            <a:ext cx="166824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subTitle" idx="1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subTitle" idx="1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8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2"/>
          </p:nvPr>
        </p:nvSpPr>
        <p:spPr>
          <a:xfrm>
            <a:off x="349308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9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252828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body" idx="2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3"/>
          </p:nvPr>
        </p:nvSpPr>
        <p:spPr>
          <a:xfrm>
            <a:off x="3493080" y="409824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0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body" idx="2"/>
          </p:nvPr>
        </p:nvSpPr>
        <p:spPr>
          <a:xfrm>
            <a:off x="3493080" y="1825560"/>
            <a:ext cx="252828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3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1"/>
          <p:cNvSpPr txBox="1">
            <a:spLocks noGrp="1"/>
          </p:cNvSpPr>
          <p:nvPr>
            <p:ph type="body" idx="2"/>
          </p:nvPr>
        </p:nvSpPr>
        <p:spPr>
          <a:xfrm>
            <a:off x="838080" y="4098240"/>
            <a:ext cx="5181120" cy="2075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body" idx="1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body" idx="2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4" name="Google Shape;14;p1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602330" y="1002735"/>
            <a:ext cx="10370470" cy="2003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 smtClean="0">
                <a:solidFill>
                  <a:schemeClr val="tx1"/>
                </a:solidFill>
                <a:latin typeface="Arial Narrow" panose="020B0606020202030204" pitchFamily="34" charset="0"/>
              </a:rPr>
              <a:t>PREDICCIÓN DE LA CANTIDAD DE GOLES MARCADOS POR JUGADORES DE FUTBOL EN FUNCIÓN DE SUS ESTADÍSTICAS</a:t>
            </a:r>
            <a:endParaRPr lang="es-ES" sz="40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 txBox="1">
            <a:spLocks/>
          </p:cNvSpPr>
          <p:nvPr/>
        </p:nvSpPr>
        <p:spPr>
          <a:xfrm>
            <a:off x="684212" y="3843867"/>
            <a:ext cx="6400800" cy="194733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s-ES" sz="2400" b="1" dirty="0" smtClean="0"/>
              <a:t>Proyecto de Machine </a:t>
            </a:r>
            <a:r>
              <a:rPr lang="es-ES" sz="2400" b="1" dirty="0" err="1" smtClean="0"/>
              <a:t>Learning</a:t>
            </a:r>
            <a:endParaRPr lang="es-ES" sz="2400" b="1" dirty="0" smtClean="0"/>
          </a:p>
          <a:p>
            <a:r>
              <a:rPr lang="es-ES" sz="2400" b="1" dirty="0" err="1" smtClean="0"/>
              <a:t>Bootcamp</a:t>
            </a:r>
            <a:r>
              <a:rPr lang="es-ES" sz="2400" b="1" dirty="0" smtClean="0"/>
              <a:t> Data </a:t>
            </a:r>
            <a:r>
              <a:rPr lang="es-ES" sz="2400" b="1" dirty="0" err="1" smtClean="0"/>
              <a:t>Science</a:t>
            </a:r>
            <a:endParaRPr lang="es-ES" sz="2400" b="1" dirty="0" smtClean="0"/>
          </a:p>
          <a:p>
            <a:r>
              <a:rPr lang="es-ES" sz="2400" b="1" dirty="0" err="1" smtClean="0"/>
              <a:t>The</a:t>
            </a:r>
            <a:r>
              <a:rPr lang="es-ES" sz="2400" b="1" dirty="0" smtClean="0"/>
              <a:t> Bridge | Digital </a:t>
            </a:r>
            <a:r>
              <a:rPr lang="es-ES" sz="2400" b="1" dirty="0" err="1" smtClean="0"/>
              <a:t>Talent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Acelerator</a:t>
            </a:r>
            <a:endParaRPr lang="es-ES" sz="2400" b="1" dirty="0" smtClean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8198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901" y="254540"/>
            <a:ext cx="7196848" cy="638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9771972"/>
              </p:ext>
            </p:extLst>
          </p:nvPr>
        </p:nvGraphicFramePr>
        <p:xfrm>
          <a:off x="1775882" y="1838528"/>
          <a:ext cx="8763843" cy="41811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288058">
                  <a:extLst>
                    <a:ext uri="{9D8B030D-6E8A-4147-A177-3AD203B41FA5}">
                      <a16:colId xmlns:a16="http://schemas.microsoft.com/office/drawing/2014/main" val="3680373924"/>
                    </a:ext>
                  </a:extLst>
                </a:gridCol>
                <a:gridCol w="2475785">
                  <a:extLst>
                    <a:ext uri="{9D8B030D-6E8A-4147-A177-3AD203B41FA5}">
                      <a16:colId xmlns:a16="http://schemas.microsoft.com/office/drawing/2014/main" val="4287338721"/>
                    </a:ext>
                  </a:extLst>
                </a:gridCol>
              </a:tblGrid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Característica (</a:t>
                      </a:r>
                      <a:r>
                        <a:rPr lang="es-ES" sz="2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Feature</a:t>
                      </a:r>
                      <a:r>
                        <a:rPr lang="es-E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Importancia</a:t>
                      </a:r>
                      <a:r>
                        <a:rPr lang="es-ES" sz="24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(</a:t>
                      </a:r>
                      <a:r>
                        <a:rPr lang="es-ES" sz="24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Score)</a:t>
                      </a:r>
                      <a:endParaRPr lang="es-ES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39232798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Minutos jugados (minutes)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60,405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524417203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Goles esperados por 90 minutos (xg_per90)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49,009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37474451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Posición (position)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39,377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10170621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Disparos a puerta por partido (shoots_on_t_x_game)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38,916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67262380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Equipo (squad)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5,556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43265515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Regates por </a:t>
                      </a:r>
                      <a:r>
                        <a:rPr lang="es-E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partido </a:t>
                      </a:r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(</a:t>
                      </a:r>
                      <a:r>
                        <a:rPr lang="es-E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dribbles_x_game</a:t>
                      </a:r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1,822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266478721"/>
                  </a:ext>
                </a:extLst>
              </a:tr>
              <a:tr h="522643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Pases en la fase final (passes_x_game)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0,952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872416577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1604276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Importancia de las</a:t>
            </a:r>
            <a:r>
              <a:rPr kumimoji="0" lang="es-ES" sz="40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características</a:t>
            </a: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1507000" y="1185326"/>
            <a:ext cx="910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SelectKBest</a:t>
            </a:r>
            <a:endParaRPr lang="es-ES" sz="2800" dirty="0">
              <a:solidFill>
                <a:schemeClr val="accent5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21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079" y="319391"/>
            <a:ext cx="7412478" cy="61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70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Modelos: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487545" y="137988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Tratamiento de los datos: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283264" y="2592595"/>
            <a:ext cx="910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Normalizado (logarítmico)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242405" y="3482145"/>
            <a:ext cx="910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>
                  <a:lumMod val="40000"/>
                  <a:lumOff val="60000"/>
                </a:schemeClr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Escalado: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5330758" y="4153711"/>
            <a:ext cx="31031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Estándar</a:t>
            </a:r>
          </a:p>
          <a:p>
            <a:r>
              <a:rPr lang="es-ES" sz="2400" dirty="0" err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MinMax</a:t>
            </a:r>
            <a:endParaRPr lang="es-ES" sz="2400" dirty="0">
              <a:solidFill>
                <a:schemeClr val="accent5">
                  <a:lumMod val="40000"/>
                  <a:lumOff val="60000"/>
                </a:schemeClr>
              </a:solidFill>
              <a:latin typeface="Arial Narrow" panose="020B060602020203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 flipV="1">
            <a:off x="2976664" y="2879387"/>
            <a:ext cx="5972783" cy="9728"/>
          </a:xfrm>
          <a:prstGeom prst="line">
            <a:avLst/>
          </a:prstGeom>
          <a:ln w="31750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V="1">
            <a:off x="5097296" y="4786009"/>
            <a:ext cx="1381327" cy="9727"/>
          </a:xfrm>
          <a:prstGeom prst="line">
            <a:avLst/>
          </a:prstGeom>
          <a:ln w="31750"/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05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623355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Modelos: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4080749" y="1796376"/>
            <a:ext cx="684341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Regresión Lineal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Regresión Polinómica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Random</a:t>
            </a: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E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Forest</a:t>
            </a:r>
            <a:endParaRPr lang="es-ES" sz="3200" dirty="0" smtClean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Gradient</a:t>
            </a: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s-ES" sz="32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Boosting</a:t>
            </a:r>
            <a:endParaRPr lang="es-ES" sz="3200" dirty="0" smtClean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SVM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Redes Neuronales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638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Regresión Lineal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326" y="1431547"/>
            <a:ext cx="10058400" cy="502920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67590" y="2548101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1.557</a:t>
            </a:r>
          </a:p>
          <a:p>
            <a:r>
              <a:rPr lang="pt-BR" dirty="0"/>
              <a:t>MSE: 6.422</a:t>
            </a:r>
          </a:p>
          <a:p>
            <a:r>
              <a:rPr lang="pt-BR" dirty="0"/>
              <a:t>RMSE: 2.534</a:t>
            </a:r>
          </a:p>
          <a:p>
            <a:r>
              <a:rPr lang="pt-BR" dirty="0"/>
              <a:t>R2 score: 0.528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207087" y="1605980"/>
            <a:ext cx="3901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 características más </a:t>
            </a:r>
            <a:r>
              <a:rPr lang="es-ES" dirty="0" err="1" smtClean="0"/>
              <a:t>correladas</a:t>
            </a:r>
            <a:r>
              <a:rPr lang="es-ES" dirty="0" smtClean="0"/>
              <a:t> con el target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35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Random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Forest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(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features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4, </a:t>
            </a:r>
            <a:r>
              <a:rPr kumimoji="0" lang="es-ES" sz="32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estimators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 100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49" y="1167319"/>
            <a:ext cx="10372928" cy="5186464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170445" y="1357925"/>
            <a:ext cx="341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Todas las características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065194" y="2373548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pt-BR" dirty="0" smtClean="0"/>
              <a:t>0.748</a:t>
            </a:r>
          </a:p>
          <a:p>
            <a:r>
              <a:rPr lang="pt-BR" dirty="0" smtClean="0"/>
              <a:t>MSE: 1.552</a:t>
            </a:r>
          </a:p>
          <a:p>
            <a:r>
              <a:rPr lang="pt-BR" dirty="0" smtClean="0"/>
              <a:t>RMSE: 1.246</a:t>
            </a:r>
          </a:p>
          <a:p>
            <a:r>
              <a:rPr lang="pt-BR" dirty="0" smtClean="0"/>
              <a:t>R2 </a:t>
            </a:r>
            <a:r>
              <a:rPr lang="pt-BR" dirty="0"/>
              <a:t>score: </a:t>
            </a:r>
            <a:r>
              <a:rPr lang="pt-BR" dirty="0" smtClean="0"/>
              <a:t>0.885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575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Random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Forest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(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features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4, </a:t>
            </a:r>
            <a:r>
              <a:rPr kumimoji="0" lang="es-ES" sz="32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estimators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 1000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034" y="1256489"/>
            <a:ext cx="10560996" cy="5280498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319078" y="1410510"/>
            <a:ext cx="3852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 características más </a:t>
            </a:r>
            <a:r>
              <a:rPr lang="es-ES" dirty="0" err="1" smtClean="0"/>
              <a:t>correladas</a:t>
            </a:r>
            <a:r>
              <a:rPr lang="es-ES" dirty="0" smtClean="0"/>
              <a:t> con el target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6600215" y="2402731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pt-BR" dirty="0" smtClean="0"/>
              <a:t>0.761</a:t>
            </a:r>
          </a:p>
          <a:p>
            <a:r>
              <a:rPr lang="pt-BR" dirty="0" smtClean="0"/>
              <a:t>MSE</a:t>
            </a:r>
            <a:r>
              <a:rPr lang="pt-BR" dirty="0"/>
              <a:t>: </a:t>
            </a:r>
            <a:r>
              <a:rPr lang="pt-BR" dirty="0" smtClean="0"/>
              <a:t>1.596</a:t>
            </a:r>
          </a:p>
          <a:p>
            <a:r>
              <a:rPr lang="pt-BR" dirty="0" smtClean="0"/>
              <a:t>RMSE</a:t>
            </a:r>
            <a:r>
              <a:rPr lang="pt-BR" dirty="0"/>
              <a:t>: </a:t>
            </a:r>
            <a:r>
              <a:rPr lang="pt-BR" dirty="0" smtClean="0"/>
              <a:t>1.263</a:t>
            </a:r>
          </a:p>
          <a:p>
            <a:r>
              <a:rPr lang="pt-BR" dirty="0" smtClean="0"/>
              <a:t>R2 </a:t>
            </a:r>
            <a:r>
              <a:rPr lang="pt-BR" dirty="0"/>
              <a:t>score: </a:t>
            </a:r>
            <a:r>
              <a:rPr lang="pt-BR" dirty="0" smtClean="0"/>
              <a:t>0.882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392037" y="2159539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pt-BR" dirty="0" smtClean="0"/>
              <a:t>0.748</a:t>
            </a:r>
          </a:p>
          <a:p>
            <a:r>
              <a:rPr lang="pt-BR" dirty="0" smtClean="0"/>
              <a:t>MSE: 1.552</a:t>
            </a:r>
          </a:p>
          <a:p>
            <a:r>
              <a:rPr lang="pt-BR" dirty="0" smtClean="0"/>
              <a:t>RMSE: 1.246</a:t>
            </a:r>
          </a:p>
          <a:p>
            <a:r>
              <a:rPr lang="pt-BR" dirty="0" smtClean="0"/>
              <a:t>R2 </a:t>
            </a:r>
            <a:r>
              <a:rPr lang="pt-BR" dirty="0"/>
              <a:t>score: </a:t>
            </a:r>
            <a:r>
              <a:rPr lang="pt-BR" dirty="0" smtClean="0"/>
              <a:t>0.885</a:t>
            </a:r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183" y="2485386"/>
            <a:ext cx="784860" cy="609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1"/>
            </a:outerShdw>
            <a:softEdge rad="0"/>
          </a:effectLst>
        </p:spPr>
      </p:pic>
      <p:cxnSp>
        <p:nvCxnSpPr>
          <p:cNvPr id="16" name="Conector recto de flecha 15"/>
          <p:cNvCxnSpPr/>
          <p:nvPr/>
        </p:nvCxnSpPr>
        <p:spPr>
          <a:xfrm>
            <a:off x="3609043" y="3094986"/>
            <a:ext cx="2451289" cy="1010086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n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4974" y="2675496"/>
            <a:ext cx="693420" cy="876300"/>
          </a:xfrm>
          <a:prstGeom prst="rect">
            <a:avLst/>
          </a:prstGeom>
          <a:ln>
            <a:solidFill>
              <a:srgbClr val="000000"/>
            </a:solidFill>
          </a:ln>
        </p:spPr>
      </p:pic>
      <p:cxnSp>
        <p:nvCxnSpPr>
          <p:cNvPr id="19" name="Conector recto de flecha 18"/>
          <p:cNvCxnSpPr/>
          <p:nvPr/>
        </p:nvCxnSpPr>
        <p:spPr>
          <a:xfrm flipH="1" flipV="1">
            <a:off x="8939719" y="2276272"/>
            <a:ext cx="1527243" cy="690664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051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Random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Forest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(</a:t>
            </a:r>
            <a:r>
              <a:rPr kumimoji="0" lang="es-E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features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 4, </a:t>
            </a:r>
            <a:r>
              <a:rPr kumimoji="0" lang="es-ES" sz="3200" b="0" i="0" u="none" strike="noStrike" kern="0" cap="none" spc="0" normalizeH="0" noProof="0" dirty="0" err="1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estimators</a:t>
            </a:r>
            <a:r>
              <a:rPr kumimoji="0" lang="es-ES" sz="3200" b="0" i="0" u="none" strike="noStrike" kern="0" cap="none" spc="0" normalizeH="0" noProof="0" dirty="0" smtClean="0">
                <a:ln>
                  <a:noFill/>
                </a:ln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: 500</a:t>
            </a: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84" y="1295400"/>
            <a:ext cx="10058400" cy="50292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356629" y="1467653"/>
            <a:ext cx="414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Características más </a:t>
            </a:r>
            <a:r>
              <a:rPr lang="es-ES" dirty="0" err="1" smtClean="0"/>
              <a:t>correladas</a:t>
            </a:r>
            <a:r>
              <a:rPr lang="es-ES" dirty="0" smtClean="0"/>
              <a:t> y normalizadas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229786" y="2396408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es-ES" dirty="0" smtClean="0"/>
              <a:t>0.773</a:t>
            </a:r>
          </a:p>
          <a:p>
            <a:r>
              <a:rPr lang="pt-BR" dirty="0" smtClean="0"/>
              <a:t>MSE: </a:t>
            </a:r>
            <a:r>
              <a:rPr lang="es-ES" dirty="0" smtClean="0"/>
              <a:t>1.743</a:t>
            </a:r>
          </a:p>
          <a:p>
            <a:r>
              <a:rPr lang="pt-BR" dirty="0" smtClean="0"/>
              <a:t>RMSE: </a:t>
            </a:r>
            <a:r>
              <a:rPr lang="es-ES" dirty="0" smtClean="0"/>
              <a:t>1.320</a:t>
            </a:r>
          </a:p>
          <a:p>
            <a:r>
              <a:rPr lang="pt-BR" dirty="0" smtClean="0"/>
              <a:t>R2 </a:t>
            </a:r>
            <a:r>
              <a:rPr lang="pt-BR" dirty="0"/>
              <a:t>score: </a:t>
            </a:r>
            <a:r>
              <a:rPr lang="es-ES" dirty="0"/>
              <a:t>0.871</a:t>
            </a:r>
          </a:p>
        </p:txBody>
      </p:sp>
    </p:spTree>
    <p:extLst>
      <p:ext uri="{BB962C8B-B14F-4D97-AF65-F5344CB8AC3E}">
        <p14:creationId xmlns:p14="http://schemas.microsoft.com/office/powerpoint/2010/main" val="2784056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Regresión Polinómica (3 grados)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552" y="1286256"/>
            <a:ext cx="10058400" cy="502920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030237" y="1462397"/>
            <a:ext cx="34144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Todas las características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6311304" y="2254093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es-ES" dirty="0" smtClean="0"/>
              <a:t>0.768</a:t>
            </a:r>
          </a:p>
          <a:p>
            <a:r>
              <a:rPr lang="pt-BR" dirty="0" smtClean="0"/>
              <a:t>MSE</a:t>
            </a:r>
            <a:r>
              <a:rPr lang="pt-BR" dirty="0"/>
              <a:t>: </a:t>
            </a:r>
            <a:r>
              <a:rPr lang="es-ES" dirty="0" smtClean="0"/>
              <a:t>1.675</a:t>
            </a:r>
          </a:p>
          <a:p>
            <a:r>
              <a:rPr lang="pt-BR" dirty="0" smtClean="0"/>
              <a:t>RMSE</a:t>
            </a:r>
            <a:r>
              <a:rPr lang="pt-BR" dirty="0"/>
              <a:t>: </a:t>
            </a:r>
            <a:r>
              <a:rPr lang="es-ES" dirty="0" smtClean="0"/>
              <a:t>1.294</a:t>
            </a:r>
          </a:p>
          <a:p>
            <a:r>
              <a:rPr lang="pt-BR" dirty="0" smtClean="0"/>
              <a:t>R2 </a:t>
            </a:r>
            <a:r>
              <a:rPr lang="pt-BR" dirty="0"/>
              <a:t>score</a:t>
            </a:r>
            <a:r>
              <a:rPr lang="pt-BR" dirty="0" smtClean="0"/>
              <a:t>: </a:t>
            </a:r>
            <a:r>
              <a:rPr lang="es-ES" dirty="0"/>
              <a:t>0.876</a:t>
            </a:r>
          </a:p>
        </p:txBody>
      </p:sp>
    </p:spTree>
    <p:extLst>
      <p:ext uri="{BB962C8B-B14F-4D97-AF65-F5344CB8AC3E}">
        <p14:creationId xmlns:p14="http://schemas.microsoft.com/office/powerpoint/2010/main" val="81055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623732" y="954096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Problemática: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2038140" y="2013626"/>
            <a:ext cx="82782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Intentar determinar con la mayor precisión posible la cantidad de goles que marcará un jugador teniendo en cuenta estadísticas previamente adquiridas.</a:t>
            </a:r>
            <a:endParaRPr lang="es-ES" sz="24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1532941" y="3635687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Fuentes de datos: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38140" y="4675762"/>
            <a:ext cx="82782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Estadísticas provenientes de la web de </a:t>
            </a:r>
            <a:r>
              <a:rPr lang="es-ES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Transfermarkt</a:t>
            </a:r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 de tres temporadas entre 2017 y 2020.</a:t>
            </a:r>
            <a:endParaRPr lang="es-ES" sz="24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94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Regresión Polinómica (3 grados)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67" y="1232170"/>
            <a:ext cx="10204315" cy="510215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899824" y="2363821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pt-BR" dirty="0" smtClean="0"/>
              <a:t>0.735</a:t>
            </a:r>
          </a:p>
          <a:p>
            <a:r>
              <a:rPr lang="pt-BR" dirty="0" smtClean="0"/>
              <a:t>MSE</a:t>
            </a:r>
            <a:r>
              <a:rPr lang="pt-BR" dirty="0"/>
              <a:t>: </a:t>
            </a:r>
            <a:r>
              <a:rPr lang="pt-BR" dirty="0" smtClean="0"/>
              <a:t>1.405</a:t>
            </a:r>
          </a:p>
          <a:p>
            <a:r>
              <a:rPr lang="pt-BR" dirty="0" smtClean="0"/>
              <a:t>RMSE</a:t>
            </a:r>
            <a:r>
              <a:rPr lang="pt-BR" dirty="0"/>
              <a:t>: </a:t>
            </a:r>
            <a:r>
              <a:rPr lang="pt-BR" dirty="0" smtClean="0"/>
              <a:t>1.185</a:t>
            </a:r>
          </a:p>
          <a:p>
            <a:r>
              <a:rPr lang="pt-BR" dirty="0" smtClean="0"/>
              <a:t>R2 </a:t>
            </a:r>
            <a:r>
              <a:rPr lang="pt-BR" dirty="0"/>
              <a:t>score</a:t>
            </a:r>
            <a:r>
              <a:rPr lang="pt-BR" dirty="0" smtClean="0"/>
              <a:t>: </a:t>
            </a:r>
            <a:r>
              <a:rPr lang="es-ES" dirty="0"/>
              <a:t>0.896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4124525" y="1410510"/>
            <a:ext cx="3852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 características más </a:t>
            </a:r>
            <a:r>
              <a:rPr lang="es-ES" dirty="0" err="1" smtClean="0"/>
              <a:t>correladas</a:t>
            </a:r>
            <a:r>
              <a:rPr lang="es-ES" dirty="0" smtClean="0"/>
              <a:t> con el target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662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557528" y="266063"/>
            <a:ext cx="9442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ES" sz="3200" dirty="0" smtClean="0">
                <a:solidFill>
                  <a:srgbClr val="5B9BD5">
                    <a:lumMod val="60000"/>
                    <a:lumOff val="40000"/>
                  </a:srgbClr>
                </a:solidFill>
                <a:latin typeface="Arial Narrow" panose="020B0606020202030204" pitchFamily="34" charset="0"/>
              </a:rPr>
              <a:t>Redes Neuronales(</a:t>
            </a:r>
            <a:r>
              <a:rPr lang="en-US" sz="3200" dirty="0" smtClean="0">
                <a:solidFill>
                  <a:srgbClr val="5B9BD5">
                    <a:lumMod val="20000"/>
                    <a:lumOff val="80000"/>
                  </a:srgbClr>
                </a:solidFill>
                <a:latin typeface="Arial Narrow" panose="020B0606020202030204" pitchFamily="34" charset="0"/>
              </a:rPr>
              <a:t>4 </a:t>
            </a:r>
            <a:r>
              <a:rPr lang="en-US" sz="3200" dirty="0" err="1" smtClean="0">
                <a:solidFill>
                  <a:srgbClr val="5B9BD5">
                    <a:lumMod val="20000"/>
                    <a:lumOff val="80000"/>
                  </a:srgbClr>
                </a:solidFill>
                <a:latin typeface="Arial Narrow" panose="020B0606020202030204" pitchFamily="34" charset="0"/>
              </a:rPr>
              <a:t>capas</a:t>
            </a:r>
            <a:r>
              <a:rPr lang="en-US" sz="3200" dirty="0" smtClean="0">
                <a:solidFill>
                  <a:srgbClr val="5B9BD5">
                    <a:lumMod val="20000"/>
                    <a:lumOff val="80000"/>
                  </a:srgbClr>
                </a:solidFill>
                <a:latin typeface="Arial Narrow" panose="020B0606020202030204" pitchFamily="34" charset="0"/>
              </a:rPr>
              <a:t> “</a:t>
            </a:r>
            <a:r>
              <a:rPr lang="en-US" sz="3200" dirty="0" err="1" smtClean="0">
                <a:solidFill>
                  <a:srgbClr val="5B9BD5">
                    <a:lumMod val="20000"/>
                    <a:lumOff val="80000"/>
                  </a:srgbClr>
                </a:solidFill>
                <a:latin typeface="Arial Narrow" panose="020B0606020202030204" pitchFamily="34" charset="0"/>
              </a:rPr>
              <a:t>relu</a:t>
            </a:r>
            <a:r>
              <a:rPr lang="en-US" sz="3200" dirty="0" smtClean="0">
                <a:solidFill>
                  <a:srgbClr val="5B9BD5">
                    <a:lumMod val="20000"/>
                    <a:lumOff val="80000"/>
                  </a:srgbClr>
                </a:solidFill>
                <a:latin typeface="Arial Narrow" panose="020B0606020202030204" pitchFamily="34" charset="0"/>
              </a:rPr>
              <a:t>” [200, 100, 100, 1]</a:t>
            </a:r>
            <a:r>
              <a:rPr lang="es-ES" sz="3200" dirty="0" smtClean="0">
                <a:solidFill>
                  <a:srgbClr val="5B9BD5">
                    <a:lumMod val="60000"/>
                    <a:lumOff val="40000"/>
                  </a:srgbClr>
                </a:solidFill>
                <a:latin typeface="Arial Narrow" panose="020B0606020202030204" pitchFamily="34" charset="0"/>
              </a:rPr>
              <a:t>)</a:t>
            </a:r>
            <a:endParaRPr lang="es-ES" sz="3200" dirty="0">
              <a:solidFill>
                <a:srgbClr val="5B9BD5">
                  <a:lumMod val="60000"/>
                  <a:lumOff val="40000"/>
                </a:srgbClr>
              </a:solidFill>
              <a:latin typeface="Arial Narrow" panose="020B0606020202030204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036" y="1179576"/>
            <a:ext cx="10058400" cy="50292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259158" y="1437942"/>
            <a:ext cx="38521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4 características más </a:t>
            </a:r>
            <a:r>
              <a:rPr lang="es-ES" dirty="0" err="1" smtClean="0"/>
              <a:t>correladas</a:t>
            </a:r>
            <a:r>
              <a:rPr lang="es-ES" dirty="0" smtClean="0"/>
              <a:t> con el target</a:t>
            </a:r>
            <a:endParaRPr lang="es-ES" dirty="0"/>
          </a:p>
        </p:txBody>
      </p:sp>
      <p:sp>
        <p:nvSpPr>
          <p:cNvPr id="7" name="CuadroTexto 6"/>
          <p:cNvSpPr txBox="1"/>
          <p:nvPr/>
        </p:nvSpPr>
        <p:spPr>
          <a:xfrm>
            <a:off x="6278880" y="2279154"/>
            <a:ext cx="1984443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MAE: </a:t>
            </a:r>
            <a:r>
              <a:rPr lang="es-ES" dirty="0" smtClean="0"/>
              <a:t>0.745</a:t>
            </a:r>
          </a:p>
          <a:p>
            <a:r>
              <a:rPr lang="pt-BR" dirty="0" smtClean="0"/>
              <a:t>MSE: </a:t>
            </a:r>
            <a:r>
              <a:rPr lang="es-ES" dirty="0" smtClean="0"/>
              <a:t>1.513</a:t>
            </a:r>
          </a:p>
          <a:p>
            <a:r>
              <a:rPr lang="pt-BR" dirty="0" smtClean="0"/>
              <a:t>RMSE: </a:t>
            </a:r>
            <a:r>
              <a:rPr lang="es-ES" dirty="0" smtClean="0"/>
              <a:t>1.230</a:t>
            </a:r>
          </a:p>
          <a:p>
            <a:r>
              <a:rPr lang="pt-BR" dirty="0" smtClean="0"/>
              <a:t>R2 </a:t>
            </a:r>
            <a:r>
              <a:rPr lang="pt-BR" dirty="0"/>
              <a:t>score: </a:t>
            </a:r>
            <a:r>
              <a:rPr lang="es-ES" dirty="0"/>
              <a:t>0.888</a:t>
            </a:r>
          </a:p>
        </p:txBody>
      </p:sp>
    </p:spTree>
    <p:extLst>
      <p:ext uri="{BB962C8B-B14F-4D97-AF65-F5344CB8AC3E}">
        <p14:creationId xmlns:p14="http://schemas.microsoft.com/office/powerpoint/2010/main" val="4205285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432681" y="593496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Métricas de todos los modelos:</a:t>
            </a:r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405330"/>
              </p:ext>
            </p:extLst>
          </p:nvPr>
        </p:nvGraphicFramePr>
        <p:xfrm>
          <a:off x="1432681" y="1414610"/>
          <a:ext cx="9345166" cy="460214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63208">
                  <a:extLst>
                    <a:ext uri="{9D8B030D-6E8A-4147-A177-3AD203B41FA5}">
                      <a16:colId xmlns:a16="http://schemas.microsoft.com/office/drawing/2014/main" val="2676166080"/>
                    </a:ext>
                  </a:extLst>
                </a:gridCol>
                <a:gridCol w="1374859">
                  <a:extLst>
                    <a:ext uri="{9D8B030D-6E8A-4147-A177-3AD203B41FA5}">
                      <a16:colId xmlns:a16="http://schemas.microsoft.com/office/drawing/2014/main" val="247300047"/>
                    </a:ext>
                  </a:extLst>
                </a:gridCol>
                <a:gridCol w="1869033">
                  <a:extLst>
                    <a:ext uri="{9D8B030D-6E8A-4147-A177-3AD203B41FA5}">
                      <a16:colId xmlns:a16="http://schemas.microsoft.com/office/drawing/2014/main" val="1896306355"/>
                    </a:ext>
                  </a:extLst>
                </a:gridCol>
                <a:gridCol w="1869033">
                  <a:extLst>
                    <a:ext uri="{9D8B030D-6E8A-4147-A177-3AD203B41FA5}">
                      <a16:colId xmlns:a16="http://schemas.microsoft.com/office/drawing/2014/main" val="2579838201"/>
                    </a:ext>
                  </a:extLst>
                </a:gridCol>
                <a:gridCol w="1869033">
                  <a:extLst>
                    <a:ext uri="{9D8B030D-6E8A-4147-A177-3AD203B41FA5}">
                      <a16:colId xmlns:a16="http://schemas.microsoft.com/office/drawing/2014/main" val="4018592625"/>
                    </a:ext>
                  </a:extLst>
                </a:gridCol>
              </a:tblGrid>
              <a:tr h="617258"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Modelo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MAE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MSE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RMSE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R2_Score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55748331"/>
                  </a:ext>
                </a:extLst>
              </a:tr>
              <a:tr h="91958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Regresión Polinómica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1,405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1,185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0,897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23284700"/>
                  </a:ext>
                </a:extLst>
              </a:tr>
              <a:tr h="61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Redes Neuronales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0,726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1,472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1,213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0,892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096656790"/>
                  </a:ext>
                </a:extLst>
              </a:tr>
              <a:tr h="61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SVM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0,735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1,490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1,221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0,891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49445927"/>
                  </a:ext>
                </a:extLst>
              </a:tr>
              <a:tr h="61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Gradient</a:t>
                      </a:r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Boosting</a:t>
                      </a:r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0,781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1,546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1,243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0,886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035278963"/>
                  </a:ext>
                </a:extLst>
              </a:tr>
              <a:tr h="61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Random</a:t>
                      </a:r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s-ES" sz="18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Forest</a:t>
                      </a:r>
                      <a:endParaRPr lang="es-ES" sz="18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0,761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1,590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1,261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0,883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709704906"/>
                  </a:ext>
                </a:extLst>
              </a:tr>
              <a:tr h="613059"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Regresión Lineal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1,558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6,423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2,534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0,528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76426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19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503036"/>
              </p:ext>
            </p:extLst>
          </p:nvPr>
        </p:nvGraphicFramePr>
        <p:xfrm>
          <a:off x="1235412" y="1060316"/>
          <a:ext cx="9484468" cy="54069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354924">
                  <a:extLst>
                    <a:ext uri="{9D8B030D-6E8A-4147-A177-3AD203B41FA5}">
                      <a16:colId xmlns:a16="http://schemas.microsoft.com/office/drawing/2014/main" val="1606934653"/>
                    </a:ext>
                  </a:extLst>
                </a:gridCol>
                <a:gridCol w="1354924">
                  <a:extLst>
                    <a:ext uri="{9D8B030D-6E8A-4147-A177-3AD203B41FA5}">
                      <a16:colId xmlns:a16="http://schemas.microsoft.com/office/drawing/2014/main" val="3880796092"/>
                    </a:ext>
                  </a:extLst>
                </a:gridCol>
                <a:gridCol w="1682023">
                  <a:extLst>
                    <a:ext uri="{9D8B030D-6E8A-4147-A177-3AD203B41FA5}">
                      <a16:colId xmlns:a16="http://schemas.microsoft.com/office/drawing/2014/main" val="1090127534"/>
                    </a:ext>
                  </a:extLst>
                </a:gridCol>
                <a:gridCol w="1253411">
                  <a:extLst>
                    <a:ext uri="{9D8B030D-6E8A-4147-A177-3AD203B41FA5}">
                      <a16:colId xmlns:a16="http://schemas.microsoft.com/office/drawing/2014/main" val="2903762985"/>
                    </a:ext>
                  </a:extLst>
                </a:gridCol>
                <a:gridCol w="1129338">
                  <a:extLst>
                    <a:ext uri="{9D8B030D-6E8A-4147-A177-3AD203B41FA5}">
                      <a16:colId xmlns:a16="http://schemas.microsoft.com/office/drawing/2014/main" val="2683844179"/>
                    </a:ext>
                  </a:extLst>
                </a:gridCol>
                <a:gridCol w="1354924">
                  <a:extLst>
                    <a:ext uri="{9D8B030D-6E8A-4147-A177-3AD203B41FA5}">
                      <a16:colId xmlns:a16="http://schemas.microsoft.com/office/drawing/2014/main" val="4255006393"/>
                    </a:ext>
                  </a:extLst>
                </a:gridCol>
                <a:gridCol w="1354924">
                  <a:extLst>
                    <a:ext uri="{9D8B030D-6E8A-4147-A177-3AD203B41FA5}">
                      <a16:colId xmlns:a16="http://schemas.microsoft.com/office/drawing/2014/main" val="4080857521"/>
                    </a:ext>
                  </a:extLst>
                </a:gridCol>
              </a:tblGrid>
              <a:tr h="431808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Valor Real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Regresión Lineal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Regresión Polinómica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Random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Forest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SVM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Gradient</a:t>
                      </a:r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s-E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Boosting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Redes Neuronales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570327509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129238250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84471695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090998798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649751198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360605091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2711267402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3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3396053483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23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22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626111728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472970471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4178262717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4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5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1770832355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2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15373891"/>
                  </a:ext>
                </a:extLst>
              </a:tr>
              <a:tr h="382706"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1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</a:rPr>
                        <a:t>0</a:t>
                      </a:r>
                    </a:p>
                  </a:txBody>
                  <a:tcPr marL="7620" marR="7620" marT="7620" marB="0" anchor="b"/>
                </a:tc>
                <a:extLst>
                  <a:ext uri="{0D108BD9-81ED-4DB2-BD59-A6C34878D82A}">
                    <a16:rowId xmlns:a16="http://schemas.microsoft.com/office/drawing/2014/main" val="989686276"/>
                  </a:ext>
                </a:extLst>
              </a:tr>
            </a:tbl>
          </a:graphicData>
        </a:graphic>
      </p:graphicFrame>
      <p:sp>
        <p:nvSpPr>
          <p:cNvPr id="9" name="CuadroTexto 8"/>
          <p:cNvSpPr txBox="1"/>
          <p:nvPr/>
        </p:nvSpPr>
        <p:spPr>
          <a:xfrm>
            <a:off x="1424119" y="475541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Predicciones:</a:t>
            </a:r>
          </a:p>
        </p:txBody>
      </p:sp>
    </p:spTree>
    <p:extLst>
      <p:ext uri="{BB962C8B-B14F-4D97-AF65-F5344CB8AC3E}">
        <p14:creationId xmlns:p14="http://schemas.microsoft.com/office/powerpoint/2010/main" val="239980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301496" y="805559"/>
            <a:ext cx="944270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s-ES" sz="3200" dirty="0" smtClean="0">
                <a:solidFill>
                  <a:srgbClr val="5B9BD5">
                    <a:lumMod val="60000"/>
                    <a:lumOff val="40000"/>
                  </a:srgbClr>
                </a:solidFill>
                <a:latin typeface="Arial Narrow" panose="020B0606020202030204" pitchFamily="34" charset="0"/>
              </a:rPr>
              <a:t>Conclusiones</a:t>
            </a:r>
            <a:endParaRPr lang="es-ES" sz="3200" dirty="0">
              <a:solidFill>
                <a:srgbClr val="5B9BD5">
                  <a:lumMod val="60000"/>
                  <a:lumOff val="40000"/>
                </a:srgbClr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002566" y="1814849"/>
            <a:ext cx="8390651" cy="340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Aft>
                <a:spcPts val="600"/>
              </a:spcAft>
              <a:buClr>
                <a:schemeClr val="accent5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Las predicciones de estadísticas deportivas están sujetas a muchos factores que pueden alterar los resultados.</a:t>
            </a:r>
          </a:p>
          <a:p>
            <a:pPr marL="457200" indent="-457200">
              <a:spcAft>
                <a:spcPts val="600"/>
              </a:spcAft>
              <a:buClr>
                <a:schemeClr val="accent5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Como en cualquier problema de Machine </a:t>
            </a:r>
            <a:r>
              <a:rPr lang="es-ES" sz="2400" dirty="0" err="1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Learning</a:t>
            </a:r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, lo ideal sería contar con una muestra abundante y balanceada de todos los registros de la variable objetivo.</a:t>
            </a:r>
          </a:p>
          <a:p>
            <a:pPr marL="457200" indent="-457200">
              <a:spcAft>
                <a:spcPts val="600"/>
              </a:spcAft>
              <a:buClr>
                <a:schemeClr val="accent5">
                  <a:lumMod val="20000"/>
                  <a:lumOff val="80000"/>
                </a:schemeClr>
              </a:buClr>
              <a:buFont typeface="+mj-lt"/>
              <a:buAutoNum type="arabicPeriod"/>
            </a:pPr>
            <a:r>
              <a:rPr lang="es-ES" sz="24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Es posible que la mejor forma de abordar el problema sea como un caso de clasificación.</a:t>
            </a:r>
          </a:p>
          <a:p>
            <a:pPr marL="514350" indent="-514350">
              <a:buClr>
                <a:schemeClr val="accent5">
                  <a:lumMod val="20000"/>
                  <a:lumOff val="80000"/>
                </a:schemeClr>
              </a:buClr>
              <a:buFont typeface="+mj-lt"/>
              <a:buAutoNum type="arabicPeriod"/>
            </a:pP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52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23732" y="954096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Variables: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038140" y="2013626"/>
            <a:ext cx="8278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 400 variables  </a:t>
            </a: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Flecha abajo 7"/>
          <p:cNvSpPr/>
          <p:nvPr/>
        </p:nvSpPr>
        <p:spPr>
          <a:xfrm>
            <a:off x="6138153" y="2752929"/>
            <a:ext cx="165565" cy="1478604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580740" y="4510392"/>
            <a:ext cx="92753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Variables relacionadas con nuestro target (cantidad de goles)</a:t>
            </a: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28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23732" y="954096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Variables: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2962068" y="2000656"/>
            <a:ext cx="684341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Equipo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Posición en que juega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Minutos jugados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Disparos totales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Disparos a puerta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Cantidad de regates efectuados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Goles esperados por 90 minutos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Pases en el último tercio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" name="Cerrar llave 1"/>
          <p:cNvSpPr/>
          <p:nvPr/>
        </p:nvSpPr>
        <p:spPr>
          <a:xfrm>
            <a:off x="6834909" y="2000656"/>
            <a:ext cx="443346" cy="1102762"/>
          </a:xfrm>
          <a:prstGeom prst="rightBrace">
            <a:avLst/>
          </a:prstGeom>
          <a:ln w="190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CuadroTexto 2"/>
          <p:cNvSpPr txBox="1"/>
          <p:nvPr/>
        </p:nvSpPr>
        <p:spPr>
          <a:xfrm>
            <a:off x="7412476" y="2321204"/>
            <a:ext cx="25778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Codificados</a:t>
            </a:r>
            <a:endParaRPr lang="es-ES" sz="2400" dirty="0">
              <a:solidFill>
                <a:schemeClr val="accent5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38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91826" y="749815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Variables: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33715" y="2079262"/>
            <a:ext cx="511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Problema real: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678017" y="2771040"/>
            <a:ext cx="35943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Disparos totales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Disparos a puerta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Cantidad de regates efectuados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Pases en el último tercio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5374529" y="3094206"/>
            <a:ext cx="646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?</a:t>
            </a: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6021423" y="3294180"/>
            <a:ext cx="1293779" cy="18482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CuadroTexto 9"/>
          <p:cNvSpPr txBox="1"/>
          <p:nvPr/>
        </p:nvSpPr>
        <p:spPr>
          <a:xfrm>
            <a:off x="7705924" y="2771040"/>
            <a:ext cx="359437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Disparos a puerta / 90 minutos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Cantidad de regates efectuados / 90 minutos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accent6">
                    <a:lumMod val="20000"/>
                    <a:lumOff val="80000"/>
                  </a:schemeClr>
                </a:solidFill>
                <a:latin typeface="Arial Narrow" panose="020B0606020202030204" pitchFamily="34" charset="0"/>
              </a:rPr>
              <a:t>Pases en el último tercio / 90 minutos</a:t>
            </a:r>
          </a:p>
          <a:p>
            <a:pPr marL="457200" indent="-457200">
              <a:buClr>
                <a:schemeClr val="accent5">
                  <a:lumMod val="20000"/>
                  <a:lumOff val="80000"/>
                </a:schemeClr>
              </a:buClr>
              <a:buFont typeface="Arial" panose="020B0604020202020204" pitchFamily="34" charset="0"/>
              <a:buChar char="•"/>
            </a:pPr>
            <a:endParaRPr lang="es-ES" sz="3200" dirty="0">
              <a:solidFill>
                <a:schemeClr val="accent6">
                  <a:lumMod val="20000"/>
                  <a:lumOff val="8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6555239" y="2076805"/>
            <a:ext cx="51110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Nuevas variables:</a:t>
            </a:r>
          </a:p>
        </p:txBody>
      </p:sp>
    </p:spTree>
    <p:extLst>
      <p:ext uri="{BB962C8B-B14F-4D97-AF65-F5344CB8AC3E}">
        <p14:creationId xmlns:p14="http://schemas.microsoft.com/office/powerpoint/2010/main" val="2161645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Variables: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07000" y="1185326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Target (cantidad de goles):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638" y="1893212"/>
            <a:ext cx="8346332" cy="45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5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604277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 smtClean="0">
                <a:solidFill>
                  <a:schemeClr val="accent5">
                    <a:lumMod val="60000"/>
                    <a:lumOff val="40000"/>
                  </a:schemeClr>
                </a:solidFill>
                <a:latin typeface="Arial Narrow" panose="020B0606020202030204" pitchFamily="34" charset="0"/>
              </a:rPr>
              <a:t>Variables: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507000" y="1185326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Arial Narrow" panose="020B0606020202030204" pitchFamily="34" charset="0"/>
              </a:rPr>
              <a:t>Target (cantidad de goles):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241" y="1770101"/>
            <a:ext cx="7624572" cy="469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882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Variables: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07000" y="1185326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Goles esperados por 90 minutos: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4722" y="1770101"/>
            <a:ext cx="8031609" cy="480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50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604277" y="477440"/>
            <a:ext cx="91070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Variables: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507000" y="1185326"/>
            <a:ext cx="91070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A5A5A5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 Narrow" panose="020B0606020202030204" pitchFamily="34" charset="0"/>
                <a:cs typeface="Arial"/>
                <a:sym typeface="Arial"/>
              </a:rPr>
              <a:t>Minutos jugados: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392" y="1770101"/>
            <a:ext cx="7707548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3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1125</TotalTime>
  <Words>701</Words>
  <Application>Microsoft Office PowerPoint</Application>
  <PresentationFormat>Panorámica</PresentationFormat>
  <Paragraphs>256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9" baseType="lpstr">
      <vt:lpstr>Arial</vt:lpstr>
      <vt:lpstr>Arial Narrow</vt:lpstr>
      <vt:lpstr>Calibri</vt:lpstr>
      <vt:lpstr>Times New Roman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Gabriel VT</dc:creator>
  <cp:lastModifiedBy>Jesús</cp:lastModifiedBy>
  <cp:revision>51</cp:revision>
  <dcterms:created xsi:type="dcterms:W3CDTF">2020-05-12T19:48:30Z</dcterms:created>
  <dcterms:modified xsi:type="dcterms:W3CDTF">2021-12-01T17:48:31Z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